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2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65" r:id="rId19"/>
    <p:sldId id="276" r:id="rId20"/>
    <p:sldId id="271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89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9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8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48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70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8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3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02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80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3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C7FC-2EF7-4EC6-9E6A-7398D2C977E7}" type="datetimeFigureOut">
              <a:rPr lang="nl-NL" smtClean="0"/>
              <a:t>3-3-2016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DF6D-5816-45E5-9C49-3F249FA5C7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9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4" y="0"/>
            <a:ext cx="9166974" cy="68579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26" y="3428999"/>
            <a:ext cx="3149493" cy="792088"/>
          </a:xfrm>
          <a:prstGeom prst="rect">
            <a:avLst/>
          </a:prstGeom>
        </p:spPr>
      </p:pic>
      <p:pic>
        <p:nvPicPr>
          <p:cNvPr id="1030" name="Picture 6" descr="http://www.autoearth.com.au/images/belrobotics_logo_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999"/>
            <a:ext cx="2790825" cy="809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4" descr="footbal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3528392" cy="2380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6" descr="go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40240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 descr="Rugby-Pelota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41" y="3928535"/>
            <a:ext cx="3583516" cy="262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fgeschuind enkele hoek rechthoek 1"/>
          <p:cNvSpPr/>
          <p:nvPr/>
        </p:nvSpPr>
        <p:spPr>
          <a:xfrm>
            <a:off x="323528" y="2839402"/>
            <a:ext cx="1512168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fgeschuind enkele hoek rechthoek 6"/>
          <p:cNvSpPr/>
          <p:nvPr/>
        </p:nvSpPr>
        <p:spPr>
          <a:xfrm>
            <a:off x="5436096" y="2852936"/>
            <a:ext cx="1512168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schuind enkele hoek rechthoek 7"/>
          <p:cNvSpPr/>
          <p:nvPr/>
        </p:nvSpPr>
        <p:spPr>
          <a:xfrm>
            <a:off x="2780241" y="5982057"/>
            <a:ext cx="1512168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3528" y="291013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/>
              <a:t>Voetbal</a:t>
            </a:r>
            <a:endParaRPr lang="nl-NL" sz="2400" b="1" i="1" dirty="0"/>
          </a:p>
        </p:txBody>
      </p:sp>
      <p:sp>
        <p:nvSpPr>
          <p:cNvPr id="10" name="Tekstvak 9"/>
          <p:cNvSpPr txBox="1"/>
          <p:nvPr/>
        </p:nvSpPr>
        <p:spPr>
          <a:xfrm>
            <a:off x="5491902" y="291013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/>
              <a:t>Golf</a:t>
            </a:r>
            <a:endParaRPr lang="nl-NL" sz="2400" b="1" i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852249" y="60392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/>
              <a:t>Rugby</a:t>
            </a:r>
            <a:endParaRPr lang="nl-NL" sz="2400" b="1" i="1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13" name="Rond enkele hoek rechthoek 12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-31693" y="261518"/>
            <a:ext cx="619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Toepassingen op sportvelden</a:t>
            </a:r>
            <a:endParaRPr lang="nl-NL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2771800" y="1511196"/>
            <a:ext cx="6192688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39852" y="1511196"/>
            <a:ext cx="525658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i="1" dirty="0" smtClean="0">
              <a:latin typeface="Calisto MT" pitchFamily="18" charset="0"/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-Geen verdichting en of spoorvorming door             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 kooimaaier.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-Continu maaien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voorkomt vegen van de      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velden.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-Maaien onder slecht weersomstandigheden.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-Zeer fijn gras snel opneembaar voor 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bodemleven.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-Hierdoor goed OS-gehalte.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-Minder nood aan toevoegingen kunstmest.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-Door continu maaien beter wortelgestel.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-Veldbeemd sneller uitlopers dichtere grasmat.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6" name="Rond enkele hoek rechthoek 5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-31693" y="261518"/>
            <a:ext cx="637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Voordelen voor het GRAS</a:t>
            </a:r>
            <a:endParaRPr lang="nl-NL" sz="3600" b="1" i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3347865" cy="22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2704554" y="1412776"/>
            <a:ext cx="6192688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3275856" y="1412776"/>
            <a:ext cx="5256584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20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2000" b="1" i="1" dirty="0" smtClean="0">
                <a:latin typeface="+mj-lt"/>
              </a:rPr>
              <a:t>Gebruiker: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-Schoonmaken onderzijde robotmaaier.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-Vervangen van de mesjes. 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-Zorgvuldig in omgang.</a:t>
            </a:r>
          </a:p>
          <a:p>
            <a:pPr marL="0" indent="0">
              <a:buNone/>
            </a:pPr>
            <a:endParaRPr lang="nl-NL" sz="20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2000" b="1" i="1" dirty="0" smtClean="0">
                <a:latin typeface="+mj-lt"/>
              </a:rPr>
              <a:t>Robotmaaier: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-Robotmaaier krijgt automatisch meldingen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van storingen via telefoon.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-Bij storing binnen 24 uur monteur.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-Binnen 60 uur vervanging </a:t>
            </a:r>
            <a:r>
              <a:rPr lang="nl-NL" sz="2000" b="1" dirty="0" err="1" smtClean="0">
                <a:solidFill>
                  <a:schemeClr val="bg1"/>
                </a:solidFill>
                <a:latin typeface="+mj-lt"/>
              </a:rPr>
              <a:t>Bigmow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  <a:latin typeface="+mj-lt"/>
              </a:rPr>
              <a:t>-Grootonderhoud in de winter.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7" name="Picture 2" descr="http://t2.gstatic.com/images?q=tbn:ANd9GcT-NnRBGdXFV5LuBkIWBsA9MMsHGUm5teekiujEsQ1mxYWE7_8-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6" y="1628800"/>
            <a:ext cx="2468846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11" name="Rond enkele hoek rechthoek 10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1" y="332656"/>
            <a:ext cx="723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Onderhoud</a:t>
            </a:r>
            <a:endParaRPr lang="nl-NL" sz="3600" b="1" i="1" dirty="0">
              <a:solidFill>
                <a:schemeClr val="bg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2" y="3448145"/>
            <a:ext cx="2632354" cy="26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2699792" y="1427241"/>
            <a:ext cx="6192688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851910" y="1556792"/>
            <a:ext cx="58884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		</a:t>
            </a:r>
          </a:p>
          <a:p>
            <a:r>
              <a:rPr lang="nl-NL" sz="3200" b="1" i="1" dirty="0" smtClean="0">
                <a:latin typeface="+mj-lt"/>
              </a:rPr>
              <a:t>* Aanschaf</a:t>
            </a:r>
            <a:r>
              <a:rPr lang="nl-NL" sz="2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2000" b="1" i="1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U koopt de </a:t>
            </a:r>
            <a:r>
              <a:rPr lang="nl-NL" sz="2000" dirty="0" err="1" smtClean="0">
                <a:solidFill>
                  <a:schemeClr val="bg1"/>
                </a:solidFill>
                <a:latin typeface="+mj-lt"/>
              </a:rPr>
              <a:t>Belrobotics</a:t>
            </a: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 .</a:t>
            </a:r>
            <a:r>
              <a:rPr lang="nl-NL" sz="2000" b="1" i="1" dirty="0">
                <a:solidFill>
                  <a:schemeClr val="bg1"/>
                </a:solidFill>
                <a:latin typeface="+mj-lt"/>
              </a:rPr>
              <a:t>	</a:t>
            </a:r>
            <a:r>
              <a:rPr lang="nl-NL" sz="2000" b="1" i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nl-NL" sz="2000" b="1" i="1" dirty="0" smtClean="0">
                <a:latin typeface="+mj-lt"/>
              </a:rPr>
              <a:t>		</a:t>
            </a:r>
            <a:endParaRPr lang="nl-NL" sz="2000" b="1" i="1" dirty="0">
              <a:latin typeface="+mj-lt"/>
            </a:endParaRPr>
          </a:p>
          <a:p>
            <a:r>
              <a:rPr lang="nl-NL" sz="2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2000" b="1" i="1" dirty="0" smtClean="0">
                <a:solidFill>
                  <a:schemeClr val="bg1"/>
                </a:solidFill>
                <a:latin typeface="+mj-lt"/>
              </a:rPr>
            </a:br>
            <a:r>
              <a:rPr lang="nl-NL" sz="3200" b="1" i="1" dirty="0" smtClean="0">
                <a:latin typeface="+mj-lt"/>
              </a:rPr>
              <a:t>* Lease</a:t>
            </a:r>
            <a:r>
              <a:rPr lang="nl-NL" sz="2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2000" b="1" i="1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U schaft de </a:t>
            </a:r>
            <a:r>
              <a:rPr lang="nl-NL" sz="2000" dirty="0" err="1" smtClean="0">
                <a:solidFill>
                  <a:schemeClr val="bg1"/>
                </a:solidFill>
                <a:latin typeface="+mj-lt"/>
              </a:rPr>
              <a:t>Belrobotics</a:t>
            </a: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 aan doormiddel van ons leaseconcept.</a:t>
            </a:r>
            <a:r>
              <a:rPr lang="nl-NL" sz="2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2000" b="1" i="1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2000" b="1" i="1" dirty="0" smtClean="0">
                <a:solidFill>
                  <a:schemeClr val="bg1"/>
                </a:solidFill>
                <a:latin typeface="+mj-lt"/>
              </a:rPr>
            </a:br>
            <a:r>
              <a:rPr lang="nl-NL" sz="3200" b="1" i="1" dirty="0" smtClean="0">
                <a:latin typeface="+mj-lt"/>
              </a:rPr>
              <a:t>* Huur</a:t>
            </a:r>
            <a:r>
              <a:rPr lang="nl-NL" sz="2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2000" b="1" i="1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Er is ook de mogelijkheid om de </a:t>
            </a:r>
            <a:r>
              <a:rPr lang="nl-NL" sz="2000" dirty="0" err="1" smtClean="0">
                <a:solidFill>
                  <a:schemeClr val="bg1"/>
                </a:solidFill>
                <a:latin typeface="+mj-lt"/>
              </a:rPr>
              <a:t>Belrobotics</a:t>
            </a: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 te huren doormiddel van ons huurcontract </a:t>
            </a:r>
            <a:br>
              <a:rPr lang="nl-NL" sz="2000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(minimale looptijd 1 jaar.)</a:t>
            </a:r>
            <a:r>
              <a:rPr lang="nl-NL" sz="4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4000" dirty="0" smtClean="0">
                <a:solidFill>
                  <a:schemeClr val="bg1"/>
                </a:solidFill>
                <a:latin typeface="+mj-lt"/>
              </a:rPr>
            </a:br>
            <a:r>
              <a:rPr lang="nl-NL" sz="4000" dirty="0">
                <a:solidFill>
                  <a:schemeClr val="bg1"/>
                </a:solidFill>
                <a:latin typeface="+mj-lt"/>
              </a:rPr>
              <a:t>	</a:t>
            </a:r>
            <a:endParaRPr lang="nl-NL" sz="4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9" name="Rond enkele hoek rechthoek 8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-31694" y="230741"/>
            <a:ext cx="69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 smtClean="0">
                <a:solidFill>
                  <a:schemeClr val="bg1"/>
                </a:solidFill>
              </a:rPr>
              <a:t>Mogelijkheden: </a:t>
            </a:r>
            <a:endParaRPr lang="nl-NL" sz="4000" b="1" i="1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6802"/>
            <a:ext cx="2295737" cy="22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1" b="13962"/>
          <a:stretch/>
        </p:blipFill>
        <p:spPr>
          <a:xfrm>
            <a:off x="198740" y="4019529"/>
            <a:ext cx="2257280" cy="247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76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o-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o-24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942"/>
            <a:ext cx="16383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picto-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0" y="3429000"/>
            <a:ext cx="16383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o-endu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46" y="34671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o-économ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24024"/>
            <a:ext cx="16668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schuind enkele hoek rechthoek 1"/>
          <p:cNvSpPr/>
          <p:nvPr/>
        </p:nvSpPr>
        <p:spPr>
          <a:xfrm>
            <a:off x="1889820" y="2204864"/>
            <a:ext cx="217812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schuind enkele hoek rechthoek 8"/>
          <p:cNvSpPr/>
          <p:nvPr/>
        </p:nvSpPr>
        <p:spPr>
          <a:xfrm>
            <a:off x="1883360" y="3789040"/>
            <a:ext cx="217812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schuind enkele hoek rechthoek 9"/>
          <p:cNvSpPr/>
          <p:nvPr/>
        </p:nvSpPr>
        <p:spPr>
          <a:xfrm>
            <a:off x="1889820" y="5402945"/>
            <a:ext cx="217812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schuind enkele hoek rechthoek 10"/>
          <p:cNvSpPr/>
          <p:nvPr/>
        </p:nvSpPr>
        <p:spPr>
          <a:xfrm>
            <a:off x="6382891" y="2108460"/>
            <a:ext cx="217812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schuind enkele hoek rechthoek 11"/>
          <p:cNvSpPr/>
          <p:nvPr/>
        </p:nvSpPr>
        <p:spPr>
          <a:xfrm>
            <a:off x="6382891" y="3818198"/>
            <a:ext cx="217812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889820" y="2420888"/>
            <a:ext cx="21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Werkt dag en nacht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849550" y="5662965"/>
            <a:ext cx="21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Geluid arm.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889820" y="4072426"/>
            <a:ext cx="239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Talud geen probleem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6382891" y="2386898"/>
            <a:ext cx="21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Kosten besparend.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6382891" y="4072426"/>
            <a:ext cx="21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Maait ook bij regen.</a:t>
            </a:r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19" name="Rond enkele hoek rechthoek 18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0" y="26064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Voordelen </a:t>
            </a:r>
            <a:r>
              <a:rPr lang="nl-NL" sz="3600" b="1" i="1" dirty="0" err="1" smtClean="0">
                <a:solidFill>
                  <a:schemeClr val="bg1"/>
                </a:solidFill>
              </a:rPr>
              <a:t>Belrobotics</a:t>
            </a:r>
            <a:r>
              <a:rPr lang="nl-NL" sz="3600" b="1" i="1" dirty="0" smtClean="0">
                <a:solidFill>
                  <a:schemeClr val="bg1"/>
                </a:solidFill>
              </a:rPr>
              <a:t> </a:t>
            </a:r>
            <a:r>
              <a:rPr lang="nl-NL" sz="3600" b="1" i="1" dirty="0" err="1" smtClean="0">
                <a:solidFill>
                  <a:schemeClr val="bg1"/>
                </a:solidFill>
              </a:rPr>
              <a:t>Bigmow</a:t>
            </a:r>
            <a:endParaRPr lang="nl-NL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323528" y="1556792"/>
            <a:ext cx="835292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11560" y="177281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 smtClean="0">
                <a:solidFill>
                  <a:schemeClr val="bg1"/>
                </a:solidFill>
              </a:rPr>
              <a:t>Resultaten</a:t>
            </a:r>
            <a:br>
              <a:rPr lang="nl-NL" sz="4800" b="1" i="1" dirty="0" smtClean="0">
                <a:solidFill>
                  <a:schemeClr val="bg1"/>
                </a:solidFill>
              </a:rPr>
            </a:br>
            <a:r>
              <a:rPr lang="nl-NL" sz="4800" b="1" i="1" dirty="0" smtClean="0">
                <a:solidFill>
                  <a:schemeClr val="bg1"/>
                </a:solidFill>
              </a:rPr>
              <a:t>Euro-Grass onderzoek</a:t>
            </a:r>
            <a:endParaRPr lang="nl-NL" sz="48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www.sportzaken.pro/wp-content/uploads/2012/08/Euro-Gr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2381250" cy="119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44492"/>
            <a:ext cx="314949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" y="1268760"/>
            <a:ext cx="8716949" cy="523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nd enkele hoek rechthoek 1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79512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Resultaten in diagram.</a:t>
            </a:r>
            <a:endParaRPr lang="nl-NL" sz="3600" b="1" i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" y="6291270"/>
            <a:ext cx="1728192" cy="4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2287423"/>
            <a:ext cx="9175693" cy="1792788"/>
          </a:xfrm>
          <a:prstGeom prst="rect">
            <a:avLst/>
          </a:prstGeom>
        </p:spPr>
      </p:pic>
      <p:sp>
        <p:nvSpPr>
          <p:cNvPr id="5" name="Rond enkele hoek rechthoek 4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79512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Resultaten in Cijfers.</a:t>
            </a:r>
            <a:endParaRPr lang="nl-NL" sz="3600" b="1" i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44492"/>
            <a:ext cx="314949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2937273" y="1196752"/>
            <a:ext cx="6192688" cy="5661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3225305" y="1124744"/>
            <a:ext cx="561662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2400" dirty="0">
              <a:latin typeface="Calisto MT" pitchFamily="18" charset="0"/>
            </a:endParaRPr>
          </a:p>
          <a:p>
            <a:pPr marL="0" indent="0">
              <a:buNone/>
            </a:pPr>
            <a:endParaRPr lang="nl-NL" sz="2400" dirty="0" smtClean="0">
              <a:latin typeface="Calisto MT" pitchFamily="18" charset="0"/>
            </a:endParaRPr>
          </a:p>
          <a:p>
            <a:pPr marL="137160" indent="0">
              <a:buNone/>
            </a:pPr>
            <a:endParaRPr lang="nl-NL" sz="2400" dirty="0" smtClean="0">
              <a:latin typeface="Calisto MT" pitchFamily="18" charset="0"/>
            </a:endParaRPr>
          </a:p>
          <a:p>
            <a:pPr marL="137160" indent="0">
              <a:buNone/>
            </a:pPr>
            <a:endParaRPr lang="nl-NL" sz="2400" dirty="0">
              <a:latin typeface="Calisto MT" pitchFamily="18" charset="0"/>
            </a:endParaRPr>
          </a:p>
          <a:p>
            <a:pPr marL="137160" indent="0">
              <a:buNone/>
            </a:pPr>
            <a:endParaRPr lang="nl-NL" sz="2400" dirty="0" smtClean="0">
              <a:latin typeface="Calisto MT" pitchFamily="18" charset="0"/>
            </a:endParaRPr>
          </a:p>
          <a:p>
            <a:pPr>
              <a:buFontTx/>
              <a:buChar char="-"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>
              <a:buFontTx/>
              <a:buChar char="-"/>
            </a:pPr>
            <a:endParaRPr lang="nl-NL" sz="1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9" name="Rond enkele hoek rechthoek 8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-31693" y="260648"/>
            <a:ext cx="676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 smtClean="0">
                <a:solidFill>
                  <a:schemeClr val="bg1"/>
                </a:solidFill>
              </a:rPr>
              <a:t>Laadpaal op zonne-energie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2" t="14123" r="28962"/>
          <a:stretch/>
        </p:blipFill>
        <p:spPr>
          <a:xfrm>
            <a:off x="73537" y="1700808"/>
            <a:ext cx="2394567" cy="5157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vak 10"/>
          <p:cNvSpPr txBox="1"/>
          <p:nvPr/>
        </p:nvSpPr>
        <p:spPr>
          <a:xfrm>
            <a:off x="3491880" y="1628800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err="1" smtClean="0"/>
              <a:t>Stand-Alone</a:t>
            </a:r>
            <a:r>
              <a:rPr lang="nl-NL" b="1" i="1" dirty="0" smtClean="0"/>
              <a:t> laadpaal op 100% zonne-energie: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Voordelen van de </a:t>
            </a:r>
            <a:r>
              <a:rPr lang="nl-NL" sz="2000" dirty="0" err="1" smtClean="0">
                <a:solidFill>
                  <a:schemeClr val="bg1"/>
                </a:solidFill>
                <a:latin typeface="+mj-lt"/>
              </a:rPr>
              <a:t>stand-alone</a:t>
            </a: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 laadpaal zijn, dat u geen extra grondkabels hoeft te trekken om energie te leveren aan het laadstation.</a:t>
            </a:r>
            <a:br>
              <a:rPr lang="nl-NL" sz="2000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Doormiddel van deze laadpaal heeft u </a:t>
            </a:r>
            <a:br>
              <a:rPr lang="nl-NL" sz="2000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“de brandstof” voor de robotmaaier, dit is voor de komende tientallen jaren dan zelf opgewekt. </a:t>
            </a:r>
            <a:br>
              <a:rPr lang="nl-NL" sz="2000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Het is hierdoor duurzaam en milieuvriendelijkste oplossing voor de grasvelden in Nederland.</a:t>
            </a:r>
            <a:br>
              <a:rPr lang="nl-NL" sz="2000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nl-NL" sz="2000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* Overdag worden de accu's geladen en               </a:t>
            </a:r>
            <a:br>
              <a:rPr lang="nl-NL" sz="2000" dirty="0" smtClean="0">
                <a:solidFill>
                  <a:schemeClr val="bg1"/>
                </a:solidFill>
                <a:latin typeface="+mj-lt"/>
              </a:rPr>
            </a:b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s’ nachts kan de robot tot wel 6 keer gaan laden.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3635896" y="0"/>
            <a:ext cx="5184576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211960" y="260648"/>
            <a:ext cx="4104456" cy="72635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Robotmaaier.com B.V.</a:t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Bedankt u voor uw aandacht.</a:t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Wanneer er vragen zijn kunt u ze nu stellen.</a:t>
            </a:r>
          </a:p>
          <a:p>
            <a:endParaRPr lang="nl-NL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Wanneer u meer informatie wenst, maken wij daarvoor graag een persoonlijke afspraak en komen wij uw velden graag bekijken.</a:t>
            </a:r>
          </a:p>
          <a:p>
            <a:endParaRPr lang="nl-NL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endParaRPr lang="nl-NL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3384376" cy="8511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r="14811"/>
          <a:stretch/>
        </p:blipFill>
        <p:spPr>
          <a:xfrm>
            <a:off x="56136" y="1556792"/>
            <a:ext cx="3487112" cy="319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18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3563888" y="1271018"/>
            <a:ext cx="5400600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8"/>
          <p:cNvSpPr>
            <a:spLocks noGrp="1" noChangeArrowheads="1"/>
          </p:cNvSpPr>
          <p:nvPr>
            <p:ph idx="1"/>
          </p:nvPr>
        </p:nvSpPr>
        <p:spPr>
          <a:xfrm>
            <a:off x="3653274" y="1393617"/>
            <a:ext cx="5472608" cy="5256584"/>
          </a:xfrm>
          <a:noFill/>
          <a:ln/>
        </p:spPr>
        <p:txBody>
          <a:bodyPr>
            <a:noAutofit/>
          </a:bodyPr>
          <a:lstStyle/>
          <a:p>
            <a:pPr marL="457200" indent="-457200">
              <a:buNone/>
            </a:pPr>
            <a:endParaRPr lang="nl-NL" sz="900" dirty="0" smtClean="0"/>
          </a:p>
          <a:p>
            <a:pPr marL="457200" indent="-457200">
              <a:buNone/>
            </a:pPr>
            <a:endParaRPr lang="nl-NL" sz="9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-Oppervlakte max.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24.000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m2</a:t>
            </a: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-Snelheid 3,6 </a:t>
            </a:r>
            <a:r>
              <a:rPr lang="nl-NL" sz="2000" b="1" dirty="0" err="1">
                <a:solidFill>
                  <a:schemeClr val="bg1"/>
                </a:solidFill>
                <a:latin typeface="+mj-lt"/>
              </a:rPr>
              <a:t>kmh</a:t>
            </a:r>
            <a:endParaRPr lang="nl-NL" sz="2000" b="1" dirty="0">
              <a:solidFill>
                <a:schemeClr val="bg1"/>
              </a:solidFill>
              <a:latin typeface="+mj-lt"/>
            </a:endParaRP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-Maximale helling 30%</a:t>
            </a: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-Maaibreedte 105 cm</a:t>
            </a: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-Gewicht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55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kg</a:t>
            </a: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-Afmetingen (b x l x h) 120 x 120 x 50 cm</a:t>
            </a: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-Maaihoogte 11 posities 22 tot 80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mm</a:t>
            </a:r>
            <a:endParaRPr lang="nl-NL" sz="2000" b="1" dirty="0">
              <a:solidFill>
                <a:schemeClr val="bg1"/>
              </a:solidFill>
              <a:latin typeface="+mj-lt"/>
            </a:endParaRP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-5 koppen 15 messen</a:t>
            </a: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-Zuinig elektriciteitsverbruik</a:t>
            </a: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-Chassis in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aluminium of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roestvrij staal voor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   </a:t>
            </a:r>
            <a:endParaRPr lang="nl-NL" sz="2000" b="1" dirty="0">
              <a:solidFill>
                <a:schemeClr val="bg1"/>
              </a:solidFill>
              <a:latin typeface="+mj-lt"/>
            </a:endParaRP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-Slijtvastheid en verrassende lichtheid </a:t>
            </a:r>
          </a:p>
          <a:p>
            <a:pPr marL="137160" indent="0">
              <a:buNone/>
            </a:pPr>
            <a:r>
              <a:rPr lang="nl-NL" sz="1600" b="1" dirty="0" smtClean="0">
                <a:latin typeface="+mj-lt"/>
              </a:rPr>
              <a:t>  </a:t>
            </a:r>
            <a:endParaRPr lang="nl-NL" sz="1600" b="1" dirty="0">
              <a:latin typeface="+mj-lt"/>
            </a:endParaRPr>
          </a:p>
          <a:p>
            <a:pPr marL="0" indent="0">
              <a:buNone/>
            </a:pPr>
            <a:endParaRPr lang="nl-NL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endParaRPr lang="nl-NL" sz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r>
              <a:rPr lang="nl-NL" sz="9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endParaRPr lang="nl-NL" sz="900" dirty="0" smtClean="0"/>
          </a:p>
          <a:p>
            <a:pPr marL="457200" indent="-457200">
              <a:buNone/>
            </a:pPr>
            <a:r>
              <a:rPr lang="nl-NL" sz="900" dirty="0" smtClean="0"/>
              <a:t>   </a:t>
            </a:r>
          </a:p>
        </p:txBody>
      </p:sp>
      <p:pic>
        <p:nvPicPr>
          <p:cNvPr id="2058" name="Picture 10" descr="http://www.belrobotics-austria.at/typo3temp/pics/9763d3c57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000" y1="35106" x2="32000" y2="35106"/>
                        <a14:foregroundMark x1="36667" y1="37943" x2="36667" y2="37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43" y="1510691"/>
            <a:ext cx="3706631" cy="23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16" name="Rond enkele hoek rechthoek 15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07504" y="260648"/>
            <a:ext cx="692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Specificaties </a:t>
            </a:r>
            <a:r>
              <a:rPr lang="nl-NL" sz="3600" b="1" i="1" dirty="0" err="1" smtClean="0">
                <a:solidFill>
                  <a:schemeClr val="bg1"/>
                </a:solidFill>
              </a:rPr>
              <a:t>Belrobotics</a:t>
            </a:r>
            <a:r>
              <a:rPr lang="nl-NL" sz="3600" b="1" i="1" dirty="0" smtClean="0">
                <a:solidFill>
                  <a:schemeClr val="bg1"/>
                </a:solidFill>
              </a:rPr>
              <a:t> </a:t>
            </a:r>
            <a:r>
              <a:rPr lang="nl-NL" sz="3600" b="1" i="1" dirty="0" err="1" smtClean="0">
                <a:solidFill>
                  <a:schemeClr val="bg1"/>
                </a:solidFill>
              </a:rPr>
              <a:t>Bigmow</a:t>
            </a:r>
            <a:endParaRPr lang="nl-NL" sz="3600" b="1" i="1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5" y="3833513"/>
            <a:ext cx="2632354" cy="26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4355976" y="3185592"/>
            <a:ext cx="4464496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731683" y="3544468"/>
            <a:ext cx="3672408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Robotmaaier.com</a:t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Sniederslaan</a:t>
            </a: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92a</a:t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5531EM Bladel</a:t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0031(0)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854015720</a:t>
            </a: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info@robotmaaier.com</a:t>
            </a:r>
            <a:b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nl-N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www.robotmaaier.com</a:t>
            </a:r>
          </a:p>
          <a:p>
            <a:endParaRPr lang="nl-NL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38117"/>
            <a:ext cx="4518622" cy="1136420"/>
          </a:xfrm>
          <a:prstGeom prst="rect">
            <a:avLst/>
          </a:prstGeom>
        </p:spPr>
      </p:pic>
      <p:sp>
        <p:nvSpPr>
          <p:cNvPr id="7" name="Rond enkele hoek rechthoek 6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268" y="169185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i="1" dirty="0" smtClean="0">
                <a:solidFill>
                  <a:schemeClr val="bg1"/>
                </a:solidFill>
              </a:rPr>
              <a:t>Contact</a:t>
            </a:r>
            <a:endParaRPr lang="nl-NL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2674255" y="1432654"/>
            <a:ext cx="6192688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275856" y="1784932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CO2-uitstoot wordt beperkt met 90% in vergelijking met een maaitractor: dat bespaart het milieu een ton CO2/ha/jaar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endParaRPr lang="nl-NL" sz="2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Vergelijkbaar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met de lagere uitstoot van een 'klasse A' auto tegenover een 'klasse B' auto over 15.000 km!</a:t>
            </a:r>
          </a:p>
          <a:p>
            <a:endParaRPr lang="nl-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GROEN. DE KLEUR VAN DE TOEKOMST</a:t>
            </a:r>
          </a:p>
          <a:p>
            <a:endParaRPr lang="nl-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Milieuvriendelijk gedrag moet voor ieder van ons een vanzelfsprekende keuze zijn.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maaien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en bemesten de bodem op een natuurlijke manier. </a:t>
            </a:r>
          </a:p>
        </p:txBody>
      </p:sp>
      <p:pic>
        <p:nvPicPr>
          <p:cNvPr id="5" name="Picture 2" descr="graphN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9" y="1258887"/>
            <a:ext cx="24389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7" name="Rond enkele hoek rechthoek 6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-31693" y="332656"/>
            <a:ext cx="606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Ergonomisch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3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3535782" y="1271018"/>
            <a:ext cx="5400600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736998" y="1635763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+mj-lt"/>
              </a:rPr>
              <a:t>Stap </a:t>
            </a:r>
            <a:r>
              <a:rPr lang="nl-NL" sz="2000" b="1" dirty="0" smtClean="0">
                <a:latin typeface="+mj-lt"/>
              </a:rPr>
              <a:t>1 </a:t>
            </a:r>
            <a:r>
              <a:rPr lang="nl-NL" sz="2000" b="1" dirty="0">
                <a:latin typeface="+mj-lt"/>
              </a:rPr>
              <a:t>: </a:t>
            </a:r>
            <a:r>
              <a:rPr lang="nl-NL" sz="2000" b="1" dirty="0" smtClean="0">
                <a:latin typeface="+mj-lt"/>
              </a:rPr>
              <a:t>Installatie</a:t>
            </a:r>
            <a:endParaRPr lang="nl-NL" sz="2000" b="1" dirty="0">
              <a:latin typeface="+mj-lt"/>
            </a:endParaRPr>
          </a:p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De actiezone van de robotmaaier wordt afgebakend door een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begrenzingsdraad De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begrenzingsdraad creëert een magnetisch veld dat de robotmaaier stuurt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Het laadstation wordt voorzien van 220 volt en op de juiste plek gepositioneerd. </a:t>
            </a:r>
            <a:endParaRPr lang="nl-NL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36998" y="4190308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+mj-lt"/>
              </a:rPr>
              <a:t>Stap 2: Uitvoering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maairobot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wordt geprogrammeerd na keuze van de gebruiker.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E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r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is geen verdere supervisie nodig. Hij vervult onverstoorbaar zijn taak en doorkruist willekeurig de </a:t>
            </a:r>
            <a:r>
              <a:rPr lang="nl-NL" sz="2000" b="1" dirty="0" smtClean="0">
                <a:solidFill>
                  <a:schemeClr val="bg1"/>
                </a:solidFill>
                <a:latin typeface="+mj-lt"/>
              </a:rPr>
              <a:t>actiezone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8" y="1944825"/>
            <a:ext cx="2922897" cy="1936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.5.étape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2" y="4353780"/>
            <a:ext cx="2871780" cy="1899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sp>
        <p:nvSpPr>
          <p:cNvPr id="9" name="Rond enkele hoek rechthoek 8"/>
          <p:cNvSpPr/>
          <p:nvPr/>
        </p:nvSpPr>
        <p:spPr>
          <a:xfrm>
            <a:off x="-31693" y="116632"/>
            <a:ext cx="7428946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-28383" y="332656"/>
            <a:ext cx="588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</a:rPr>
              <a:t>Hoe werkt het?</a:t>
            </a:r>
            <a:endParaRPr lang="nl-NL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occer field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1988840"/>
            <a:ext cx="9133588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3" descr="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7654" y="1711623"/>
            <a:ext cx="4302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havdrup-maskinforretning.dk/var/havdrup/storage/images/dealers-content/dk/havdrup/om-os/kampagner/belrobotics-robotklipper/bigmow-profil/370514-1-dan-DK/Bigmow-profil_small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5796136" y="3203079"/>
            <a:ext cx="3240360" cy="3250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179512" y="6444593"/>
            <a:ext cx="8856984" cy="8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205238" y="2070398"/>
            <a:ext cx="2782586" cy="44426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79512" y="2060847"/>
            <a:ext cx="0" cy="468051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179512" y="2060848"/>
            <a:ext cx="8856984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179512" y="6741366"/>
            <a:ext cx="8856984" cy="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9036496" y="2060848"/>
            <a:ext cx="0" cy="468051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2987824" y="2060847"/>
            <a:ext cx="954936" cy="4608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1930366" cy="485481"/>
          </a:xfrm>
          <a:prstGeom prst="rect">
            <a:avLst/>
          </a:prstGeom>
        </p:spPr>
      </p:pic>
      <p:sp>
        <p:nvSpPr>
          <p:cNvPr id="30" name="Rond enkele hoek rechthoek 29"/>
          <p:cNvSpPr/>
          <p:nvPr/>
        </p:nvSpPr>
        <p:spPr>
          <a:xfrm>
            <a:off x="-31694" y="116631"/>
            <a:ext cx="7628029" cy="116360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-31694" y="141467"/>
            <a:ext cx="61158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i="1" dirty="0" smtClean="0">
                <a:solidFill>
                  <a:schemeClr val="bg1"/>
                </a:solidFill>
              </a:rPr>
              <a:t>De </a:t>
            </a:r>
            <a:r>
              <a:rPr lang="nl-NL" sz="3400" b="1" i="1" dirty="0" err="1" smtClean="0">
                <a:solidFill>
                  <a:schemeClr val="bg1"/>
                </a:solidFill>
              </a:rPr>
              <a:t>Belrobotics</a:t>
            </a:r>
            <a:r>
              <a:rPr lang="nl-NL" sz="3400" b="1" i="1" dirty="0" smtClean="0">
                <a:solidFill>
                  <a:schemeClr val="bg1"/>
                </a:solidFill>
              </a:rPr>
              <a:t> </a:t>
            </a:r>
            <a:r>
              <a:rPr lang="nl-NL" sz="3400" b="1" i="1" dirty="0" err="1" smtClean="0">
                <a:solidFill>
                  <a:schemeClr val="bg1"/>
                </a:solidFill>
              </a:rPr>
              <a:t>Bigmow</a:t>
            </a:r>
            <a:r>
              <a:rPr lang="nl-NL" sz="3400" b="1" i="1" dirty="0" smtClean="0">
                <a:solidFill>
                  <a:schemeClr val="bg1"/>
                </a:solidFill>
              </a:rPr>
              <a:t> maait willekeurig het grasoppervlakte.</a:t>
            </a:r>
            <a:endParaRPr lang="nl-NL" sz="3400" b="1" i="1" dirty="0">
              <a:solidFill>
                <a:schemeClr val="bg1"/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9188896" y="2213248"/>
            <a:ext cx="0" cy="468051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3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occer field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501"/>
            <a:ext cx="9133588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oot_01_Fiel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" y="1772816"/>
            <a:ext cx="70993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3" descr="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6892" y="1124174"/>
            <a:ext cx="4302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nd enkele hoek rechthoek 8"/>
          <p:cNvSpPr/>
          <p:nvPr/>
        </p:nvSpPr>
        <p:spPr>
          <a:xfrm>
            <a:off x="-31694" y="116631"/>
            <a:ext cx="7628029" cy="79208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-31694" y="189509"/>
            <a:ext cx="762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chemeClr val="bg1"/>
                </a:solidFill>
              </a:rPr>
              <a:t>De robotmaaier rijdt via een magnetisch veld</a:t>
            </a:r>
            <a:endParaRPr lang="nl-NL" sz="2800" b="1" i="1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" y="6309320"/>
            <a:ext cx="1930366" cy="4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nd enkele hoek rechthoek 4"/>
          <p:cNvSpPr/>
          <p:nvPr/>
        </p:nvSpPr>
        <p:spPr>
          <a:xfrm>
            <a:off x="-31694" y="116631"/>
            <a:ext cx="7628029" cy="79208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1694" y="189509"/>
            <a:ext cx="762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chemeClr val="bg1"/>
                </a:solidFill>
              </a:rPr>
              <a:t>De messen van het </a:t>
            </a:r>
            <a:r>
              <a:rPr lang="nl-NL" sz="2800" b="1" i="1" dirty="0" err="1" smtClean="0">
                <a:solidFill>
                  <a:schemeClr val="bg1"/>
                </a:solidFill>
              </a:rPr>
              <a:t>Belrobotics</a:t>
            </a:r>
            <a:r>
              <a:rPr lang="nl-NL" sz="2800" b="1" i="1" dirty="0" smtClean="0">
                <a:solidFill>
                  <a:schemeClr val="bg1"/>
                </a:solidFill>
              </a:rPr>
              <a:t> systeem</a:t>
            </a:r>
            <a:endParaRPr lang="nl-NL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3865627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utting head_LD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865627" cy="233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utting head_LD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924944"/>
            <a:ext cx="3889375" cy="233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79" y="1322839"/>
            <a:ext cx="3889826" cy="109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" y="6309320"/>
            <a:ext cx="1930366" cy="4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nd enkele hoek rechthoek 2"/>
          <p:cNvSpPr/>
          <p:nvPr/>
        </p:nvSpPr>
        <p:spPr>
          <a:xfrm>
            <a:off x="-31694" y="116631"/>
            <a:ext cx="7628029" cy="79208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31694" y="189509"/>
            <a:ext cx="762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chemeClr val="bg1"/>
                </a:solidFill>
              </a:rPr>
              <a:t>Hoe werken de ogen van de </a:t>
            </a:r>
            <a:r>
              <a:rPr lang="nl-NL" sz="2800" b="1" i="1" dirty="0" err="1" smtClean="0">
                <a:solidFill>
                  <a:schemeClr val="bg1"/>
                </a:solidFill>
              </a:rPr>
              <a:t>Belrobotics</a:t>
            </a:r>
            <a:endParaRPr lang="nl-NL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10" descr="http://www.belrobotics-austria.at/typo3temp/pics/9763d3c57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000" y1="35106" x2="32000" y2="35106"/>
                        <a14:foregroundMark x1="36667" y1="37943" x2="36667" y2="37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808" y="1525030"/>
            <a:ext cx="31024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en arc 8"/>
          <p:cNvCxnSpPr/>
          <p:nvPr/>
        </p:nvCxnSpPr>
        <p:spPr>
          <a:xfrm rot="16200000" flipH="1">
            <a:off x="2368838" y="934840"/>
            <a:ext cx="433388" cy="1965325"/>
          </a:xfrm>
          <a:prstGeom prst="curvedConnector4">
            <a:avLst>
              <a:gd name="adj1" fmla="val -92542"/>
              <a:gd name="adj2" fmla="val 56364"/>
            </a:avLst>
          </a:pr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7872"/>
            <a:ext cx="4333875" cy="21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5" y="5007232"/>
            <a:ext cx="2680543" cy="1030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2"/>
          <p:cNvCxnSpPr/>
          <p:nvPr/>
        </p:nvCxnSpPr>
        <p:spPr>
          <a:xfrm rot="16200000" flipH="1">
            <a:off x="948531" y="4589289"/>
            <a:ext cx="915987" cy="755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5"/>
          <p:cNvCxnSpPr/>
          <p:nvPr/>
        </p:nvCxnSpPr>
        <p:spPr>
          <a:xfrm rot="5400000">
            <a:off x="2110008" y="4517282"/>
            <a:ext cx="915987" cy="755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26"/>
          <p:cNvSpPr txBox="1">
            <a:spLocks noChangeArrowheads="1"/>
          </p:cNvSpPr>
          <p:nvPr/>
        </p:nvSpPr>
        <p:spPr bwMode="auto">
          <a:xfrm>
            <a:off x="488949" y="4279950"/>
            <a:ext cx="10795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GB" altLang="nl-NL" sz="1400" dirty="0">
                <a:solidFill>
                  <a:schemeClr val="tx1"/>
                </a:solidFill>
              </a:rPr>
              <a:t>Receiver</a:t>
            </a:r>
          </a:p>
        </p:txBody>
      </p:sp>
      <p:sp>
        <p:nvSpPr>
          <p:cNvPr id="14" name="ZoneTexte 27"/>
          <p:cNvSpPr txBox="1">
            <a:spLocks noChangeArrowheads="1"/>
          </p:cNvSpPr>
          <p:nvPr/>
        </p:nvSpPr>
        <p:spPr bwMode="auto">
          <a:xfrm>
            <a:off x="2406077" y="4188296"/>
            <a:ext cx="10795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GB" altLang="nl-NL" sz="1400" dirty="0">
                <a:solidFill>
                  <a:schemeClr val="tx1"/>
                </a:solidFill>
              </a:rPr>
              <a:t>Transmitter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" y="6309320"/>
            <a:ext cx="1930366" cy="4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ed.nl/polopoly_fs/1.2151607.1350572190!/image/image.jpg_gen/derivatives/fixed_width_500/image-2151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nd enkele hoek rechthoek 5"/>
          <p:cNvSpPr/>
          <p:nvPr/>
        </p:nvSpPr>
        <p:spPr>
          <a:xfrm>
            <a:off x="-31970" y="173737"/>
            <a:ext cx="7428946" cy="111807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-31970" y="173737"/>
            <a:ext cx="61158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i="1" dirty="0" smtClean="0">
                <a:solidFill>
                  <a:schemeClr val="bg1"/>
                </a:solidFill>
              </a:rPr>
              <a:t>Track &amp; </a:t>
            </a:r>
            <a:r>
              <a:rPr lang="nl-NL" sz="3400" b="1" i="1" dirty="0" err="1" smtClean="0">
                <a:solidFill>
                  <a:schemeClr val="bg1"/>
                </a:solidFill>
              </a:rPr>
              <a:t>Trace</a:t>
            </a:r>
            <a:r>
              <a:rPr lang="nl-NL" sz="3400" b="1" i="1" dirty="0" smtClean="0">
                <a:solidFill>
                  <a:schemeClr val="bg1"/>
                </a:solidFill>
              </a:rPr>
              <a:t> op de </a:t>
            </a:r>
            <a:r>
              <a:rPr lang="nl-NL" sz="3400" b="1" i="1" dirty="0" err="1" smtClean="0">
                <a:solidFill>
                  <a:schemeClr val="bg1"/>
                </a:solidFill>
              </a:rPr>
              <a:t>Belrobotics</a:t>
            </a:r>
            <a:r>
              <a:rPr lang="nl-NL" sz="3400" b="1" i="1" dirty="0" smtClean="0">
                <a:solidFill>
                  <a:schemeClr val="bg1"/>
                </a:solidFill>
              </a:rPr>
              <a:t> Robotmaaier.</a:t>
            </a:r>
            <a:endParaRPr lang="nl-NL" sz="3400" b="1" i="1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2" y="6186137"/>
            <a:ext cx="1930366" cy="4854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1" y="2492896"/>
            <a:ext cx="6264695" cy="2816405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83" y="2414630"/>
            <a:ext cx="6582027" cy="2972935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3" y="2276872"/>
            <a:ext cx="7704856" cy="3488514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446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432</Words>
  <Application>Microsoft Office PowerPoint</Application>
  <PresentationFormat>Diavoorstelling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Calisto MT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Rick</dc:creator>
  <cp:lastModifiedBy>Henri van Son</cp:lastModifiedBy>
  <cp:revision>30</cp:revision>
  <dcterms:created xsi:type="dcterms:W3CDTF">2014-02-03T08:45:55Z</dcterms:created>
  <dcterms:modified xsi:type="dcterms:W3CDTF">2016-03-03T14:39:55Z</dcterms:modified>
</cp:coreProperties>
</file>